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3" r:id="rId3"/>
    <p:sldId id="263" r:id="rId4"/>
    <p:sldId id="264" r:id="rId5"/>
    <p:sldId id="265" r:id="rId6"/>
    <p:sldId id="267" r:id="rId7"/>
    <p:sldId id="268" r:id="rId8"/>
    <p:sldId id="269" r:id="rId9"/>
    <p:sldId id="270" r:id="rId10"/>
    <p:sldId id="271" r:id="rId11"/>
    <p:sldId id="266" r:id="rId12"/>
    <p:sldId id="257" r:id="rId13"/>
    <p:sldId id="272" r:id="rId14"/>
    <p:sldId id="273" r:id="rId15"/>
    <p:sldId id="274" r:id="rId16"/>
    <p:sldId id="275" r:id="rId17"/>
    <p:sldId id="276" r:id="rId18"/>
    <p:sldId id="285" r:id="rId19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FF"/>
    <a:srgbClr val="66FFFF"/>
    <a:srgbClr val="008080"/>
    <a:srgbClr val="00FF00"/>
    <a:srgbClr val="FF66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3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7861-8BA3-6F42-830E-4F6E5E127E0C}" type="datetimeFigureOut">
              <a:rPr kumimoji="1" lang="zh-CN" altLang="en-US" smtClean="0"/>
              <a:t>16/12/29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6F2B-3FFA-454E-B912-C40104AB974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29287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7861-8BA3-6F42-830E-4F6E5E127E0C}" type="datetimeFigureOut">
              <a:rPr kumimoji="1" lang="zh-CN" altLang="en-US" smtClean="0"/>
              <a:t>16/12/29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6F2B-3FFA-454E-B912-C40104AB974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8159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7861-8BA3-6F42-830E-4F6E5E127E0C}" type="datetimeFigureOut">
              <a:rPr kumimoji="1" lang="zh-CN" altLang="en-US" smtClean="0"/>
              <a:t>16/12/29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6F2B-3FFA-454E-B912-C40104AB974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9763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7861-8BA3-6F42-830E-4F6E5E127E0C}" type="datetimeFigureOut">
              <a:rPr kumimoji="1" lang="zh-CN" altLang="en-US" smtClean="0"/>
              <a:t>16/12/29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6F2B-3FFA-454E-B912-C40104AB974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15954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7861-8BA3-6F42-830E-4F6E5E127E0C}" type="datetimeFigureOut">
              <a:rPr kumimoji="1" lang="zh-CN" altLang="en-US" smtClean="0"/>
              <a:t>16/12/29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6F2B-3FFA-454E-B912-C40104AB974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96497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7861-8BA3-6F42-830E-4F6E5E127E0C}" type="datetimeFigureOut">
              <a:rPr kumimoji="1" lang="zh-CN" altLang="en-US" smtClean="0"/>
              <a:t>16/12/29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6F2B-3FFA-454E-B912-C40104AB974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7305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7861-8BA3-6F42-830E-4F6E5E127E0C}" type="datetimeFigureOut">
              <a:rPr kumimoji="1" lang="zh-CN" altLang="en-US" smtClean="0"/>
              <a:t>16/12/29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6F2B-3FFA-454E-B912-C40104AB974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273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7861-8BA3-6F42-830E-4F6E5E127E0C}" type="datetimeFigureOut">
              <a:rPr kumimoji="1" lang="zh-CN" altLang="en-US" smtClean="0"/>
              <a:t>16/12/29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6F2B-3FFA-454E-B912-C40104AB974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319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7861-8BA3-6F42-830E-4F6E5E127E0C}" type="datetimeFigureOut">
              <a:rPr kumimoji="1" lang="zh-CN" altLang="en-US" smtClean="0"/>
              <a:t>16/12/29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6F2B-3FFA-454E-B912-C40104AB974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4501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7861-8BA3-6F42-830E-4F6E5E127E0C}" type="datetimeFigureOut">
              <a:rPr kumimoji="1" lang="zh-CN" altLang="en-US" smtClean="0"/>
              <a:t>16/12/29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6F2B-3FFA-454E-B912-C40104AB974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8365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7861-8BA3-6F42-830E-4F6E5E127E0C}" type="datetimeFigureOut">
              <a:rPr kumimoji="1" lang="zh-CN" altLang="en-US" smtClean="0"/>
              <a:t>16/12/29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6F2B-3FFA-454E-B912-C40104AB974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787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87861-8BA3-6F42-830E-4F6E5E127E0C}" type="datetimeFigureOut">
              <a:rPr kumimoji="1" lang="zh-CN" altLang="en-US" smtClean="0"/>
              <a:t>16/12/29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16F2B-3FFA-454E-B912-C40104AB974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4507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600" b="1" dirty="0" smtClean="0">
                <a:solidFill>
                  <a:srgbClr val="0000FF"/>
                </a:solidFill>
              </a:rPr>
              <a:t>Parameterized</a:t>
            </a:r>
            <a:r>
              <a:rPr kumimoji="1" lang="zh-CN" altLang="en-US" sz="3600" b="1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sz="3600" b="1" dirty="0" smtClean="0">
                <a:solidFill>
                  <a:srgbClr val="0000FF"/>
                </a:solidFill>
              </a:rPr>
              <a:t>post-</a:t>
            </a:r>
            <a:r>
              <a:rPr kumimoji="1" lang="en-US" altLang="zh-CN" sz="3600" b="1" dirty="0" err="1" smtClean="0">
                <a:solidFill>
                  <a:srgbClr val="0000FF"/>
                </a:solidFill>
              </a:rPr>
              <a:t>Friedmann</a:t>
            </a:r>
            <a:r>
              <a:rPr kumimoji="1" lang="zh-CN" altLang="en-US" sz="3600" b="1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sz="3600" b="1" dirty="0" smtClean="0">
                <a:solidFill>
                  <a:srgbClr val="0000FF"/>
                </a:solidFill>
              </a:rPr>
              <a:t>framework</a:t>
            </a:r>
            <a:r>
              <a:rPr kumimoji="1" lang="zh-CN" altLang="en-US" sz="3600" b="1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sz="3600" b="1" dirty="0" smtClean="0">
                <a:solidFill>
                  <a:srgbClr val="0000FF"/>
                </a:solidFill>
              </a:rPr>
              <a:t>for</a:t>
            </a:r>
            <a:r>
              <a:rPr kumimoji="1" lang="zh-CN" altLang="en-US" sz="3600" b="1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sz="3600" b="1" dirty="0" smtClean="0">
                <a:solidFill>
                  <a:srgbClr val="0000FF"/>
                </a:solidFill>
              </a:rPr>
              <a:t>interacting</a:t>
            </a:r>
            <a:r>
              <a:rPr kumimoji="1" lang="zh-CN" altLang="en-US" sz="3600" b="1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sz="3600" b="1" dirty="0" smtClean="0">
                <a:solidFill>
                  <a:srgbClr val="0000FF"/>
                </a:solidFill>
              </a:rPr>
              <a:t>dark</a:t>
            </a:r>
            <a:r>
              <a:rPr kumimoji="1" lang="zh-CN" altLang="en-US" sz="3600" b="1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sz="3600" b="1" dirty="0" smtClean="0">
                <a:solidFill>
                  <a:srgbClr val="0000FF"/>
                </a:solidFill>
              </a:rPr>
              <a:t>energy</a:t>
            </a:r>
            <a:endParaRPr kumimoji="1" lang="zh-CN" altLang="en-US" sz="3600" b="1" dirty="0">
              <a:solidFill>
                <a:srgbClr val="0000FF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CN" b="1" dirty="0" smtClean="0"/>
              <a:t>Xin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Zhang</a:t>
            </a:r>
          </a:p>
          <a:p>
            <a:r>
              <a:rPr kumimoji="1" lang="en-US" altLang="zh-CN" b="1" dirty="0" smtClean="0"/>
              <a:t>Northeastern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University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486594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463" y="1581150"/>
            <a:ext cx="4046537" cy="3384376"/>
          </a:xfrm>
          <a:prstGeom prst="rect">
            <a:avLst/>
          </a:prstGeom>
          <a:ln w="19050" cmpd="sng">
            <a:solidFill>
              <a:srgbClr val="8000FF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775" y="4567577"/>
            <a:ext cx="1919288" cy="33869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23874" y="809625"/>
            <a:ext cx="5111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008000"/>
                </a:solidFill>
              </a:rPr>
              <a:t>adiabatic</a:t>
            </a:r>
            <a:r>
              <a:rPr kumimoji="1" lang="zh-CN" altLang="en-US" sz="2400" b="1" dirty="0" smtClean="0">
                <a:solidFill>
                  <a:srgbClr val="008000"/>
                </a:solidFill>
              </a:rPr>
              <a:t> </a:t>
            </a:r>
            <a:r>
              <a:rPr kumimoji="1" lang="en-US" altLang="zh-CN" sz="2400" b="1" dirty="0" smtClean="0">
                <a:solidFill>
                  <a:srgbClr val="008000"/>
                </a:solidFill>
              </a:rPr>
              <a:t>initial</a:t>
            </a:r>
            <a:r>
              <a:rPr kumimoji="1" lang="zh-CN" altLang="en-US" sz="2400" b="1" dirty="0" smtClean="0">
                <a:solidFill>
                  <a:srgbClr val="008000"/>
                </a:solidFill>
              </a:rPr>
              <a:t> </a:t>
            </a:r>
            <a:r>
              <a:rPr kumimoji="1" lang="en-US" altLang="zh-CN" sz="2400" b="1" dirty="0" smtClean="0">
                <a:solidFill>
                  <a:srgbClr val="008000"/>
                </a:solidFill>
              </a:rPr>
              <a:t>conditions:</a:t>
            </a:r>
            <a:endParaRPr kumimoji="1" lang="zh-CN" altLang="en-US" sz="24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572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0533"/>
            <a:ext cx="8229600" cy="1143000"/>
          </a:xfrm>
        </p:spPr>
        <p:txBody>
          <a:bodyPr/>
          <a:lstStyle/>
          <a:p>
            <a:r>
              <a:rPr kumimoji="1" lang="en-US" altLang="zh-CN" b="1" dirty="0" smtClean="0"/>
              <a:t>Early-time large-scale instability</a:t>
            </a:r>
            <a:endParaRPr kumimoji="1" lang="zh-CN" altLang="en-US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457200" y="1205499"/>
            <a:ext cx="8340550" cy="76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kumimoji="1" lang="en-US" altLang="zh-CN" sz="2000" b="1" dirty="0" smtClean="0"/>
              <a:t>Once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calculate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perturbations: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For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most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cases,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the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curvature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perturbation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is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divergent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at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early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times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(</a:t>
            </a:r>
            <a:r>
              <a:rPr kumimoji="1" lang="en-US" altLang="zh-CN" sz="2000" b="1" dirty="0" err="1" smtClean="0"/>
              <a:t>superhorizon</a:t>
            </a:r>
            <a:r>
              <a:rPr kumimoji="1" lang="en-US" altLang="zh-CN" sz="2000" b="1" dirty="0" smtClean="0"/>
              <a:t>).</a:t>
            </a:r>
            <a:endParaRPr kumimoji="1" lang="zh-CN" altLang="en-US" sz="20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68" y="2073696"/>
            <a:ext cx="8724677" cy="315608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91" y="5368495"/>
            <a:ext cx="4039936" cy="398434"/>
          </a:xfrm>
          <a:prstGeom prst="rect">
            <a:avLst/>
          </a:prstGeom>
          <a:ln w="12700" cmpd="sng">
            <a:solidFill>
              <a:srgbClr val="008000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225" y="5229782"/>
            <a:ext cx="4389949" cy="58400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8812" y="5914144"/>
            <a:ext cx="2026213" cy="55702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270001" y="5967616"/>
            <a:ext cx="2058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Instability: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w&gt;-1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9997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942" y="4118214"/>
            <a:ext cx="6751053" cy="1579109"/>
          </a:xfrm>
          <a:prstGeom prst="rect">
            <a:avLst/>
          </a:prstGeom>
          <a:ln w="19050" cmpd="sng">
            <a:solidFill>
              <a:srgbClr val="8000FF"/>
            </a:solidFill>
          </a:ln>
        </p:spPr>
      </p:pic>
      <p:sp>
        <p:nvSpPr>
          <p:cNvPr id="3" name="矩形 2"/>
          <p:cNvSpPr/>
          <p:nvPr/>
        </p:nvSpPr>
        <p:spPr>
          <a:xfrm>
            <a:off x="3771905" y="5708654"/>
            <a:ext cx="18052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altLang="zh-CN" sz="1600" b="1" dirty="0">
                <a:solidFill>
                  <a:srgbClr val="FF6600"/>
                </a:solidFill>
              </a:rPr>
              <a:t>arXiv:1404.5220</a:t>
            </a:r>
            <a:endParaRPr lang="zh-CN" altLang="en-US" sz="1600" b="1" dirty="0">
              <a:solidFill>
                <a:srgbClr val="FF66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1000" y="347995"/>
            <a:ext cx="8382000" cy="3406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kumimoji="1" lang="en-US" altLang="zh-CN" sz="2000" b="1" dirty="0" smtClean="0"/>
              <a:t>The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pressure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perturbation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defined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by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sound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speed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involves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err="1" smtClean="0"/>
              <a:t>nonadiabatic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mode.</a:t>
            </a:r>
            <a:r>
              <a:rPr kumimoji="1" lang="zh-CN" altLang="en-US" sz="2000" b="1" dirty="0" smtClean="0"/>
              <a:t> </a:t>
            </a:r>
            <a:endParaRPr kumimoji="1" lang="en-US" altLang="zh-CN" sz="2000" b="1" dirty="0" smtClean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kumimoji="1" lang="en-US" altLang="zh-CN" sz="2000" b="1" dirty="0" smtClean="0"/>
              <a:t>The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err="1" smtClean="0"/>
              <a:t>nonadiabatic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mode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in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uncoupled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DE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models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will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decay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away,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but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in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IDE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models sometimes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will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rapidly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grow,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leading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to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blowup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of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curvature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perturbation.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kumimoji="1" lang="en-US" altLang="zh-CN" sz="2000" b="1" dirty="0" smtClean="0"/>
              <a:t>This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reveals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our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ignorance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about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nature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of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DE.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We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actually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do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not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know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how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to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treat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the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perturbation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of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DE.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kumimoji="1" lang="en-US" altLang="zh-CN" sz="2000" b="1" dirty="0" smtClean="0"/>
              <a:t>Way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out: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establish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an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effective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theory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based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on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the basic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facts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of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DE---PPF.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This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generalizes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the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PPF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of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uncoupled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DE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of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>
                <a:solidFill>
                  <a:srgbClr val="0000FF"/>
                </a:solidFill>
              </a:rPr>
              <a:t>Fang,</a:t>
            </a:r>
            <a:r>
              <a:rPr kumimoji="1" lang="zh-CN" altLang="en-US" sz="2000" b="1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sz="2000" b="1" dirty="0">
                <a:solidFill>
                  <a:srgbClr val="0000FF"/>
                </a:solidFill>
              </a:rPr>
              <a:t>Hu</a:t>
            </a:r>
            <a:r>
              <a:rPr kumimoji="1" lang="zh-CN" altLang="en-US" sz="2000" b="1" dirty="0">
                <a:solidFill>
                  <a:srgbClr val="0000FF"/>
                </a:solidFill>
              </a:rPr>
              <a:t> </a:t>
            </a:r>
            <a:r>
              <a:rPr kumimoji="1" lang="zh-CN" altLang="zh-CN" sz="2000" b="1" dirty="0" smtClean="0">
                <a:solidFill>
                  <a:srgbClr val="0000FF"/>
                </a:solidFill>
              </a:rPr>
              <a:t>&amp;</a:t>
            </a:r>
            <a:r>
              <a:rPr kumimoji="1" lang="zh-CN" altLang="en-US" sz="2000" b="1" dirty="0">
                <a:solidFill>
                  <a:srgbClr val="0000FF"/>
                </a:solidFill>
              </a:rPr>
              <a:t> </a:t>
            </a:r>
            <a:r>
              <a:rPr kumimoji="1" lang="en-US" altLang="zh-CN" sz="2000" b="1" dirty="0" smtClean="0">
                <a:solidFill>
                  <a:srgbClr val="0000FF"/>
                </a:solidFill>
              </a:rPr>
              <a:t>Lewis</a:t>
            </a:r>
            <a:r>
              <a:rPr kumimoji="1" lang="zh-CN" altLang="en-US" sz="2000" b="1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sz="2000" b="1" dirty="0">
                <a:solidFill>
                  <a:srgbClr val="0000FF"/>
                </a:solidFill>
              </a:rPr>
              <a:t>(2008)</a:t>
            </a:r>
            <a:r>
              <a:rPr kumimoji="1" lang="en-US" altLang="zh-CN" sz="2000" b="1" dirty="0"/>
              <a:t>.</a:t>
            </a:r>
            <a:endParaRPr kumimoji="1"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36005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654" y="1986015"/>
            <a:ext cx="3203743" cy="39255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949" y="3185212"/>
            <a:ext cx="4140338" cy="11506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738" y="5198311"/>
            <a:ext cx="2103521" cy="6241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738" y="4482930"/>
            <a:ext cx="4539916" cy="7153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9334" y="5213359"/>
            <a:ext cx="2064084" cy="60907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346" y="6003758"/>
            <a:ext cx="1364914" cy="26850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50506" y="640463"/>
            <a:ext cx="8575053" cy="229488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19050" cmpd="sng">
            <a:solidFill>
              <a:srgbClr val="8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123" y="690904"/>
            <a:ext cx="4282728" cy="21714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7301" y="3185212"/>
            <a:ext cx="2602599" cy="61834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41916" y="138056"/>
            <a:ext cx="2514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3366FF"/>
                </a:solidFill>
              </a:rPr>
              <a:t>PPF</a:t>
            </a:r>
            <a:r>
              <a:rPr kumimoji="1" lang="zh-CN" altLang="en-US" sz="2800" b="1" dirty="0" smtClean="0">
                <a:solidFill>
                  <a:srgbClr val="3366FF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3366FF"/>
                </a:solidFill>
              </a:rPr>
              <a:t>for</a:t>
            </a:r>
            <a:r>
              <a:rPr kumimoji="1" lang="zh-CN" altLang="en-US" sz="2800" b="1" dirty="0" smtClean="0">
                <a:solidFill>
                  <a:srgbClr val="3366FF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3366FF"/>
                </a:solidFill>
              </a:rPr>
              <a:t>IDE</a:t>
            </a:r>
            <a:endParaRPr kumimoji="1" lang="zh-CN" altLang="en-US" sz="2800" b="1" dirty="0">
              <a:solidFill>
                <a:srgbClr val="3366FF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97123" y="4482930"/>
            <a:ext cx="6008336" cy="2047184"/>
          </a:xfrm>
          <a:prstGeom prst="roundRect">
            <a:avLst/>
          </a:prstGeom>
          <a:solidFill>
            <a:schemeClr val="tx1">
              <a:alpha val="0"/>
            </a:schemeClr>
          </a:solidFill>
          <a:ln w="19050" cmpd="sng"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76799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52" y="497169"/>
            <a:ext cx="6557312" cy="460361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506" y="5255708"/>
            <a:ext cx="1425288" cy="3098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17043" y="5569864"/>
            <a:ext cx="7850719" cy="108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kumimoji="1" lang="el-GR" altLang="zh-CN" dirty="0" smtClean="0"/>
              <a:t>β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&gt;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0: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DM</a:t>
            </a:r>
            <a:r>
              <a:rPr kumimoji="1" lang="zh-CN" altLang="en-US" dirty="0" smtClean="0"/>
              <a:t> </a:t>
            </a:r>
            <a:r>
              <a:rPr kumimoji="1" lang="zh-CN" altLang="en-US" dirty="0" smtClean="0">
                <a:sym typeface="Wingdings"/>
              </a:rPr>
              <a:t> </a:t>
            </a:r>
            <a:r>
              <a:rPr kumimoji="1" lang="en-US" altLang="zh-CN" dirty="0" smtClean="0"/>
              <a:t>DE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kumimoji="1" lang="el-GR" altLang="zh-CN" dirty="0" smtClean="0"/>
              <a:t>β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&lt;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0: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</a:t>
            </a:r>
            <a:r>
              <a:rPr kumimoji="1" lang="zh-CN" altLang="en-US" dirty="0" smtClean="0"/>
              <a:t> </a:t>
            </a:r>
            <a:r>
              <a:rPr kumimoji="1" lang="zh-CN" altLang="en-US" dirty="0" smtClean="0">
                <a:sym typeface="Wingdings"/>
              </a:rPr>
              <a:t> </a:t>
            </a:r>
            <a:r>
              <a:rPr kumimoji="1" lang="en-US" altLang="zh-CN" dirty="0" smtClean="0">
                <a:sym typeface="Wingdings"/>
              </a:rPr>
              <a:t>DM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kumimoji="1" lang="en-US" altLang="zh-CN" dirty="0" smtClean="0">
                <a:sym typeface="Wingdings"/>
              </a:rPr>
              <a:t>Example:</a:t>
            </a:r>
            <a:r>
              <a:rPr kumimoji="1" lang="zh-CN" altLang="en-US" dirty="0" smtClean="0">
                <a:sym typeface="Wingdings"/>
              </a:rPr>
              <a:t> </a:t>
            </a:r>
            <a:r>
              <a:rPr kumimoji="1" lang="en-US" altLang="zh-CN" dirty="0" smtClean="0">
                <a:sym typeface="Wingdings"/>
              </a:rPr>
              <a:t>k</a:t>
            </a:r>
            <a:r>
              <a:rPr kumimoji="1" lang="zh-CN" altLang="en-US" dirty="0" smtClean="0">
                <a:sym typeface="Wingdings"/>
              </a:rPr>
              <a:t> </a:t>
            </a:r>
            <a:r>
              <a:rPr kumimoji="1" lang="en-US" altLang="zh-CN" dirty="0" smtClean="0">
                <a:sym typeface="Wingdings"/>
              </a:rPr>
              <a:t>=</a:t>
            </a:r>
            <a:r>
              <a:rPr kumimoji="1" lang="zh-CN" altLang="en-US" dirty="0" smtClean="0">
                <a:sym typeface="Wingdings"/>
              </a:rPr>
              <a:t> </a:t>
            </a:r>
            <a:r>
              <a:rPr kumimoji="1" lang="en-US" altLang="zh-CN" dirty="0" smtClean="0">
                <a:sym typeface="Wingdings"/>
              </a:rPr>
              <a:t>0.1</a:t>
            </a:r>
            <a:r>
              <a:rPr kumimoji="1" lang="zh-CN" altLang="en-US" dirty="0" smtClean="0">
                <a:sym typeface="Wingdings"/>
              </a:rPr>
              <a:t> </a:t>
            </a:r>
            <a:r>
              <a:rPr kumimoji="1" lang="en-US" altLang="zh-CN" dirty="0" smtClean="0">
                <a:sym typeface="Wingdings"/>
              </a:rPr>
              <a:t>Mpc</a:t>
            </a:r>
            <a:r>
              <a:rPr kumimoji="1" lang="en-US" altLang="zh-CN" baseline="30000" dirty="0" smtClean="0">
                <a:sym typeface="Wingdings"/>
              </a:rPr>
              <a:t>-1</a:t>
            </a:r>
            <a:r>
              <a:rPr kumimoji="1" lang="zh-CN" altLang="zh-CN" dirty="0">
                <a:sym typeface="Wingdings"/>
              </a:rPr>
              <a:t> </a:t>
            </a:r>
            <a:r>
              <a:rPr kumimoji="1" lang="en-US" altLang="zh-CN" dirty="0" smtClean="0">
                <a:sym typeface="Wingdings"/>
              </a:rPr>
              <a:t>and</a:t>
            </a:r>
            <a:r>
              <a:rPr kumimoji="1" lang="zh-CN" altLang="en-US" dirty="0" smtClean="0">
                <a:sym typeface="Wingdings"/>
              </a:rPr>
              <a:t> </a:t>
            </a:r>
            <a:r>
              <a:rPr kumimoji="1" lang="el-GR" altLang="zh-CN" dirty="0" smtClean="0"/>
              <a:t>β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>
                <a:sym typeface="Wingdings"/>
              </a:rPr>
              <a:t>=</a:t>
            </a:r>
            <a:r>
              <a:rPr kumimoji="1" lang="zh-CN" altLang="en-US" dirty="0" smtClean="0">
                <a:sym typeface="Wingdings"/>
              </a:rPr>
              <a:t> </a:t>
            </a:r>
            <a:r>
              <a:rPr kumimoji="1" lang="en-US" altLang="zh-CN" dirty="0" smtClean="0">
                <a:sym typeface="Wingdings"/>
              </a:rPr>
              <a:t>-10</a:t>
            </a:r>
            <a:r>
              <a:rPr kumimoji="1" lang="en-US" altLang="zh-CN" baseline="30000" dirty="0" smtClean="0">
                <a:sym typeface="Wingdings"/>
              </a:rPr>
              <a:t>-17</a:t>
            </a:r>
            <a:endParaRPr kumimoji="1" lang="zh-CN" alt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797988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54833"/>
            <a:ext cx="5328543" cy="452528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103" y="362470"/>
            <a:ext cx="4214944" cy="297914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098638" y="3919721"/>
            <a:ext cx="3853018" cy="1561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kumimoji="1" lang="en-US" altLang="zh-CN" sz="1600" dirty="0" smtClean="0"/>
              <a:t>Whole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parameter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space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can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be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explored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kumimoji="1" lang="en-US" altLang="zh-CN" sz="1600" dirty="0" smtClean="0"/>
              <a:t>Prefer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>
                <a:solidFill>
                  <a:srgbClr val="0000FF"/>
                </a:solidFill>
              </a:rPr>
              <a:t>β &lt;</a:t>
            </a:r>
            <a:r>
              <a:rPr kumimoji="1" lang="zh-CN" altLang="en-US" sz="1600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sz="1600" dirty="0" smtClean="0">
                <a:solidFill>
                  <a:srgbClr val="0000FF"/>
                </a:solidFill>
              </a:rPr>
              <a:t>0</a:t>
            </a:r>
            <a:r>
              <a:rPr kumimoji="1" lang="en-US" altLang="zh-CN" sz="1600" dirty="0" smtClean="0"/>
              <a:t>: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DE</a:t>
            </a:r>
            <a:r>
              <a:rPr kumimoji="1" lang="zh-CN" altLang="en-US" sz="1600" dirty="0" smtClean="0"/>
              <a:t> </a:t>
            </a:r>
            <a:r>
              <a:rPr kumimoji="1" lang="zh-CN" altLang="en-US" sz="1600" dirty="0" smtClean="0">
                <a:sym typeface="Wingdings"/>
              </a:rPr>
              <a:t> </a:t>
            </a:r>
            <a:r>
              <a:rPr kumimoji="1" lang="en-US" altLang="zh-CN" sz="1600" dirty="0" smtClean="0">
                <a:sym typeface="Wingdings"/>
              </a:rPr>
              <a:t>DM </a:t>
            </a:r>
            <a:r>
              <a:rPr kumimoji="1" lang="en-US" altLang="zh-CN" sz="1600" dirty="0" smtClean="0">
                <a:solidFill>
                  <a:srgbClr val="0000FF"/>
                </a:solidFill>
                <a:sym typeface="Wingdings"/>
              </a:rPr>
              <a:t>(1.6</a:t>
            </a:r>
            <a:r>
              <a:rPr kumimoji="1" lang="el-GR" altLang="zh-CN" sz="1600" dirty="0" smtClean="0">
                <a:solidFill>
                  <a:srgbClr val="0000FF"/>
                </a:solidFill>
                <a:sym typeface="Wingdings"/>
              </a:rPr>
              <a:t>σ</a:t>
            </a:r>
            <a:r>
              <a:rPr kumimoji="1" lang="en-US" altLang="zh-CN" sz="1600" dirty="0" smtClean="0">
                <a:solidFill>
                  <a:srgbClr val="0000FF"/>
                </a:solidFill>
                <a:sym typeface="Wingdings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kumimoji="1" lang="el-GR" altLang="zh-CN" sz="1600" dirty="0" smtClean="0"/>
              <a:t>β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>
                <a:sym typeface="Wingdings"/>
              </a:rPr>
              <a:t>=</a:t>
            </a:r>
            <a:r>
              <a:rPr kumimoji="1" lang="zh-CN" altLang="en-US" sz="1600" dirty="0" smtClean="0">
                <a:sym typeface="Wingdings"/>
              </a:rPr>
              <a:t> </a:t>
            </a:r>
            <a:r>
              <a:rPr kumimoji="1" lang="en-US" altLang="zh-CN" sz="1600" dirty="0" smtClean="0">
                <a:sym typeface="Wingdings"/>
              </a:rPr>
              <a:t>O(10</a:t>
            </a:r>
            <a:r>
              <a:rPr kumimoji="1" lang="en-US" altLang="zh-CN" sz="1600" baseline="30000" dirty="0" smtClean="0">
                <a:sym typeface="Wingdings"/>
              </a:rPr>
              <a:t>-3</a:t>
            </a:r>
            <a:r>
              <a:rPr kumimoji="1" lang="en-US" altLang="zh-CN" sz="1600" dirty="0" smtClean="0">
                <a:sym typeface="Wingdings"/>
              </a:rPr>
              <a:t>)</a:t>
            </a:r>
            <a:r>
              <a:rPr kumimoji="1" lang="zh-CN" altLang="en-US" sz="1600" dirty="0" smtClean="0">
                <a:sym typeface="Wingdings"/>
              </a:rPr>
              <a:t>, </a:t>
            </a:r>
            <a:r>
              <a:rPr kumimoji="1" lang="en-US" altLang="zh-CN" sz="1600" dirty="0" smtClean="0">
                <a:sym typeface="Wingdings"/>
              </a:rPr>
              <a:t>precision</a:t>
            </a:r>
            <a:r>
              <a:rPr kumimoji="1" lang="zh-CN" altLang="en-US" sz="1600" dirty="0" smtClean="0">
                <a:sym typeface="Wingdings"/>
              </a:rPr>
              <a:t> </a:t>
            </a:r>
            <a:r>
              <a:rPr kumimoji="1" lang="en-US" altLang="zh-CN" sz="1600" dirty="0" smtClean="0">
                <a:sym typeface="Wingdings"/>
              </a:rPr>
              <a:t>60%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kumimoji="1" lang="en-US" altLang="zh-CN" sz="1600" dirty="0" smtClean="0">
                <a:sym typeface="Wingdings"/>
              </a:rPr>
              <a:t>CMB</a:t>
            </a:r>
            <a:r>
              <a:rPr kumimoji="1" lang="zh-CN" altLang="en-US" sz="1600" dirty="0" smtClean="0">
                <a:sym typeface="Wingdings"/>
              </a:rPr>
              <a:t> </a:t>
            </a:r>
            <a:r>
              <a:rPr kumimoji="1" lang="en-US" altLang="zh-CN" sz="1600" dirty="0" smtClean="0">
                <a:sym typeface="Wingdings"/>
              </a:rPr>
              <a:t>itself</a:t>
            </a:r>
            <a:r>
              <a:rPr kumimoji="1" lang="zh-CN" altLang="en-US" sz="1600" dirty="0" smtClean="0">
                <a:sym typeface="Wingdings"/>
              </a:rPr>
              <a:t> </a:t>
            </a:r>
            <a:r>
              <a:rPr kumimoji="1" lang="en-US" altLang="zh-CN" sz="1600" dirty="0" smtClean="0">
                <a:sym typeface="Wingdings"/>
              </a:rPr>
              <a:t>can</a:t>
            </a:r>
            <a:r>
              <a:rPr kumimoji="1" lang="zh-CN" altLang="en-US" sz="1600" dirty="0" smtClean="0">
                <a:sym typeface="Wingdings"/>
              </a:rPr>
              <a:t> </a:t>
            </a:r>
            <a:r>
              <a:rPr kumimoji="1" lang="en-US" altLang="zh-CN" sz="1600" dirty="0" smtClean="0">
                <a:sym typeface="Wingdings"/>
              </a:rPr>
              <a:t>constrain</a:t>
            </a:r>
            <a:r>
              <a:rPr kumimoji="1" lang="zh-CN" altLang="en-US" sz="1600" dirty="0" smtClean="0">
                <a:sym typeface="Wingdings"/>
              </a:rPr>
              <a:t> </a:t>
            </a:r>
            <a:r>
              <a:rPr kumimoji="1" lang="en-US" altLang="zh-CN" sz="1600" dirty="0" smtClean="0"/>
              <a:t>β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well</a:t>
            </a:r>
            <a:endParaRPr kumimoji="1" lang="en-US" altLang="zh-CN" sz="1600" dirty="0" smtClean="0">
              <a:sym typeface="Wingdings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kumimoji="1" lang="en-US" altLang="zh-CN" sz="1600" dirty="0" smtClean="0">
                <a:sym typeface="Wingdings"/>
              </a:rPr>
              <a:t>RSD</a:t>
            </a:r>
            <a:r>
              <a:rPr kumimoji="1" lang="zh-CN" altLang="en-US" sz="1600" dirty="0" smtClean="0">
                <a:sym typeface="Wingdings"/>
              </a:rPr>
              <a:t> </a:t>
            </a:r>
            <a:r>
              <a:rPr kumimoji="1" lang="en-US" altLang="zh-CN" sz="1600" dirty="0" smtClean="0">
                <a:sym typeface="Wingdings"/>
              </a:rPr>
              <a:t>do</a:t>
            </a:r>
            <a:r>
              <a:rPr kumimoji="1" lang="zh-CN" altLang="en-US" sz="1600" dirty="0" smtClean="0">
                <a:sym typeface="Wingdings"/>
              </a:rPr>
              <a:t> </a:t>
            </a:r>
            <a:r>
              <a:rPr kumimoji="1" lang="en-US" altLang="zh-CN" sz="1600" dirty="0" smtClean="0">
                <a:sym typeface="Wingdings"/>
              </a:rPr>
              <a:t>not</a:t>
            </a:r>
            <a:r>
              <a:rPr kumimoji="1" lang="zh-CN" altLang="en-US" sz="1600" dirty="0" smtClean="0">
                <a:sym typeface="Wingdings"/>
              </a:rPr>
              <a:t> </a:t>
            </a:r>
            <a:r>
              <a:rPr kumimoji="1" lang="en-US" altLang="zh-CN" sz="1600" dirty="0" smtClean="0">
                <a:sym typeface="Wingdings"/>
              </a:rPr>
              <a:t>improve</a:t>
            </a:r>
            <a:r>
              <a:rPr kumimoji="1" lang="zh-CN" altLang="en-US" sz="1600" dirty="0" smtClean="0">
                <a:sym typeface="Wingdings"/>
              </a:rPr>
              <a:t> </a:t>
            </a:r>
            <a:r>
              <a:rPr kumimoji="1" lang="en-US" altLang="zh-CN" sz="1600" dirty="0" smtClean="0">
                <a:sym typeface="Wingdings"/>
              </a:rPr>
              <a:t>significantly</a:t>
            </a:r>
          </a:p>
        </p:txBody>
      </p:sp>
    </p:spTree>
    <p:extLst>
      <p:ext uri="{BB962C8B-B14F-4D97-AF65-F5344CB8AC3E}">
        <p14:creationId xmlns:p14="http://schemas.microsoft.com/office/powerpoint/2010/main" val="1875574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276" y="1929904"/>
            <a:ext cx="5983003" cy="414885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664" y="151863"/>
            <a:ext cx="5451308" cy="16686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6288" y="6101014"/>
            <a:ext cx="1434838" cy="3020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2384" y="6162070"/>
            <a:ext cx="1675735" cy="18018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434599" y="1572035"/>
            <a:ext cx="13904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altLang="zh-CN" sz="1400" b="1" dirty="0">
                <a:solidFill>
                  <a:srgbClr val="FF6600"/>
                </a:solidFill>
              </a:rPr>
              <a:t>arXiv:1409.7205</a:t>
            </a:r>
            <a:endParaRPr lang="zh-CN" altLang="en-US" sz="14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381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16" y="1086304"/>
            <a:ext cx="5349356" cy="53977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437" y="281341"/>
            <a:ext cx="3646636" cy="30173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581046" y="3497375"/>
            <a:ext cx="3346185" cy="2152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kumimoji="1" lang="en-US" altLang="zh-CN" sz="1600" dirty="0" smtClean="0"/>
              <a:t>Previous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works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assume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w&gt;-1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and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/>
              <a:t>β</a:t>
            </a:r>
            <a:r>
              <a:rPr kumimoji="1" lang="en-US" altLang="zh-CN" sz="1600" dirty="0" smtClean="0"/>
              <a:t>&gt;0,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so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the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fit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result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is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positive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β</a:t>
            </a:r>
            <a:r>
              <a:rPr kumimoji="1" lang="zh-CN" altLang="en-US" sz="1600" dirty="0" smtClean="0"/>
              <a:t>～</a:t>
            </a:r>
            <a:r>
              <a:rPr kumimoji="1" lang="en-US" altLang="zh-CN" sz="1600" dirty="0" smtClean="0"/>
              <a:t>O(10</a:t>
            </a:r>
            <a:r>
              <a:rPr kumimoji="1" lang="en-US" altLang="zh-CN" sz="1600" baseline="30000" dirty="0" smtClean="0"/>
              <a:t>-3</a:t>
            </a:r>
            <a:r>
              <a:rPr kumimoji="1" lang="en-US" altLang="zh-CN" sz="1600" dirty="0" smtClean="0"/>
              <a:t>)</a:t>
            </a:r>
            <a:r>
              <a:rPr kumimoji="1" lang="zh-CN" altLang="en-US" sz="1600" dirty="0" smtClean="0"/>
              <a:t>, </a:t>
            </a:r>
            <a:r>
              <a:rPr kumimoji="1" lang="en-US" altLang="zh-CN" sz="1600" dirty="0" smtClean="0"/>
              <a:t>which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is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wrong!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kumimoji="1" lang="en-US" altLang="zh-CN" sz="1600" dirty="0" smtClean="0"/>
              <a:t>RSD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break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degeneracy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and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improve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fit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significantly</a:t>
            </a:r>
            <a:r>
              <a:rPr kumimoji="1" lang="zh-CN" altLang="en-US" sz="1600" dirty="0" smtClean="0"/>
              <a:t> </a:t>
            </a:r>
            <a:endParaRPr kumimoji="1" lang="en-US" altLang="zh-CN" sz="1600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kumimoji="1" lang="en-US" altLang="zh-CN" sz="1600" dirty="0" smtClean="0"/>
              <a:t>RSD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favor</a:t>
            </a:r>
            <a:r>
              <a:rPr kumimoji="1" lang="zh-CN" altLang="en-US" sz="1600" dirty="0" smtClean="0"/>
              <a:t> </a:t>
            </a:r>
            <a:r>
              <a:rPr kumimoji="1" lang="el-GR" altLang="zh-CN" sz="1600" dirty="0" smtClean="0">
                <a:solidFill>
                  <a:srgbClr val="0000FF"/>
                </a:solidFill>
              </a:rPr>
              <a:t>β</a:t>
            </a:r>
            <a:r>
              <a:rPr kumimoji="1" lang="en-US" altLang="zh-CN" sz="1600" dirty="0" smtClean="0">
                <a:solidFill>
                  <a:srgbClr val="0000FF"/>
                </a:solidFill>
              </a:rPr>
              <a:t>&lt;0</a:t>
            </a:r>
            <a:r>
              <a:rPr kumimoji="1" lang="zh-CN" altLang="en-US" sz="1600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sz="1600" dirty="0" smtClean="0">
                <a:solidFill>
                  <a:srgbClr val="0000FF"/>
                </a:solidFill>
              </a:rPr>
              <a:t>at</a:t>
            </a:r>
            <a:r>
              <a:rPr kumimoji="1" lang="zh-CN" altLang="en-US" sz="1600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sz="1600" dirty="0" smtClean="0">
                <a:solidFill>
                  <a:srgbClr val="0000FF"/>
                </a:solidFill>
              </a:rPr>
              <a:t>1.5</a:t>
            </a:r>
            <a:r>
              <a:rPr kumimoji="1" lang="el-GR" altLang="zh-CN" sz="1600" dirty="0" smtClean="0">
                <a:solidFill>
                  <a:srgbClr val="0000FF"/>
                </a:solidFill>
              </a:rPr>
              <a:t>σ</a:t>
            </a:r>
            <a:r>
              <a:rPr kumimoji="1" lang="en-US" altLang="zh-CN" sz="1600" dirty="0" smtClean="0"/>
              <a:t>,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β</a:t>
            </a:r>
            <a:r>
              <a:rPr kumimoji="1" lang="zh-CN" altLang="en-US" sz="1600" dirty="0" smtClean="0"/>
              <a:t>～</a:t>
            </a:r>
            <a:r>
              <a:rPr kumimoji="1" lang="en-US" altLang="zh-CN" sz="1600" dirty="0" smtClean="0"/>
              <a:t>O</a:t>
            </a:r>
            <a:r>
              <a:rPr kumimoji="1" lang="en-US" altLang="zh-CN" sz="1600" dirty="0"/>
              <a:t>(10</a:t>
            </a:r>
            <a:r>
              <a:rPr kumimoji="1" lang="en-US" altLang="zh-CN" sz="1600" baseline="30000" dirty="0" smtClean="0"/>
              <a:t>-2</a:t>
            </a:r>
            <a:r>
              <a:rPr kumimoji="1" lang="en-US" altLang="zh-CN" sz="1600" dirty="0" smtClean="0"/>
              <a:t>)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kumimoji="1" lang="en-US" altLang="zh-CN" sz="1600" dirty="0" smtClean="0"/>
              <a:t>w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is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around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-1: </a:t>
            </a:r>
            <a:r>
              <a:rPr kumimoji="1" lang="en-US" altLang="zh-CN" sz="1600" b="1" dirty="0" smtClean="0">
                <a:solidFill>
                  <a:srgbClr val="FF6600"/>
                </a:solidFill>
              </a:rPr>
              <a:t>IΛCDM</a:t>
            </a:r>
            <a:r>
              <a:rPr kumimoji="1" lang="en-US" altLang="zh-CN" sz="1600" dirty="0" smtClean="0"/>
              <a:t> model</a:t>
            </a:r>
            <a:endParaRPr kumimoji="1"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766615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Summary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98575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kumimoji="1" lang="en-US" altLang="zh-CN" dirty="0" smtClean="0"/>
              <a:t>6-parameter</a:t>
            </a:r>
            <a:r>
              <a:rPr kumimoji="1" lang="zh-CN" altLang="en-US" dirty="0" smtClean="0"/>
              <a:t> </a:t>
            </a:r>
            <a:r>
              <a:rPr kumimoji="1" lang="el-GR" altLang="zh-CN" dirty="0" smtClean="0"/>
              <a:t>ΛCDM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currently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favored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data,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but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extensions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will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needed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when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facing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future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highly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accurate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data.</a:t>
            </a:r>
          </a:p>
          <a:p>
            <a:r>
              <a:rPr kumimoji="1" lang="en-US" altLang="zh-CN" dirty="0" smtClean="0"/>
              <a:t>Some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“fifth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force”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might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exist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between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DM,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which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should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tested.</a:t>
            </a:r>
          </a:p>
          <a:p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know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how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consider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perturbations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important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understanding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nature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DE.</a:t>
            </a:r>
          </a:p>
          <a:p>
            <a:r>
              <a:rPr kumimoji="1" lang="en-US" altLang="zh-CN" dirty="0" smtClean="0"/>
              <a:t>Instability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IDE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reveals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ignorance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about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nature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DE.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actually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not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know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how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treat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perturbation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DE.</a:t>
            </a:r>
          </a:p>
          <a:p>
            <a:r>
              <a:rPr kumimoji="1" lang="en-US" altLang="zh-CN" dirty="0" smtClean="0"/>
              <a:t>We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thus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establish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PPF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framework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IDE.</a:t>
            </a:r>
            <a:r>
              <a:rPr kumimoji="1" lang="zh-CN" altLang="en-US" dirty="0" smtClean="0"/>
              <a:t> </a:t>
            </a:r>
            <a:endParaRPr kumimoji="1" lang="en-US" altLang="zh-CN" dirty="0" smtClean="0"/>
          </a:p>
          <a:p>
            <a:r>
              <a:rPr kumimoji="1" lang="en-US" altLang="zh-CN" dirty="0" smtClean="0"/>
              <a:t>Whole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parameter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space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IDE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can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explored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based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PPF.</a:t>
            </a:r>
          </a:p>
          <a:p>
            <a:r>
              <a:rPr kumimoji="1" lang="en-US" altLang="zh-CN" dirty="0" smtClean="0"/>
              <a:t>Various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models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can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constrained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data.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Testing</a:t>
            </a:r>
            <a:r>
              <a:rPr kumimoji="1" lang="zh-CN" altLang="en-US" dirty="0" smtClean="0"/>
              <a:t> </a:t>
            </a:r>
            <a:r>
              <a:rPr kumimoji="1" lang="el-GR" altLang="zh-CN" dirty="0" smtClean="0"/>
              <a:t>IΛCDM</a:t>
            </a:r>
            <a:r>
              <a:rPr kumimoji="1" lang="en-US" altLang="zh-CN" dirty="0" smtClean="0"/>
              <a:t>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towards</a:t>
            </a:r>
            <a:r>
              <a:rPr kumimoji="1" lang="zh-CN" altLang="en-US" dirty="0" smtClean="0"/>
              <a:t> </a:t>
            </a:r>
            <a:r>
              <a:rPr kumimoji="1" lang="el-GR" altLang="zh-CN" dirty="0" smtClean="0"/>
              <a:t>ΛCDM</a:t>
            </a:r>
            <a:r>
              <a:rPr kumimoji="1" lang="en-US" altLang="zh-CN" dirty="0" smtClean="0"/>
              <a:t>.</a:t>
            </a:r>
          </a:p>
          <a:p>
            <a:r>
              <a:rPr kumimoji="1" lang="en-US" altLang="zh-CN" dirty="0" smtClean="0"/>
              <a:t>Future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high-precision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data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important: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long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way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ahead.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7036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>
                <a:solidFill>
                  <a:srgbClr val="8000FF"/>
                </a:solidFill>
              </a:rPr>
              <a:t>Contents</a:t>
            </a:r>
            <a:endParaRPr kumimoji="1" lang="zh-CN" altLang="en-US" b="1" dirty="0">
              <a:solidFill>
                <a:srgbClr val="8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77936"/>
            <a:ext cx="8229600" cy="4525963"/>
          </a:xfrm>
        </p:spPr>
        <p:txBody>
          <a:bodyPr>
            <a:normAutofit fontScale="92500"/>
          </a:bodyPr>
          <a:lstStyle/>
          <a:p>
            <a:r>
              <a:rPr kumimoji="1" lang="en-US" altLang="zh-CN" dirty="0" smtClean="0"/>
              <a:t>Why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IDE?</a:t>
            </a:r>
          </a:p>
          <a:p>
            <a:r>
              <a:rPr kumimoji="1" lang="en-US" altLang="zh-CN" dirty="0" smtClean="0"/>
              <a:t>How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consider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IDE?</a:t>
            </a:r>
          </a:p>
          <a:p>
            <a:r>
              <a:rPr kumimoji="1" lang="en-US" altLang="zh-CN" dirty="0" smtClean="0"/>
              <a:t>How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detect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coupling?</a:t>
            </a:r>
          </a:p>
          <a:p>
            <a:r>
              <a:rPr kumimoji="1" lang="en-US" altLang="zh-CN" dirty="0" smtClean="0"/>
              <a:t>How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calculate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perturbation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evolution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IDE?</a:t>
            </a:r>
          </a:p>
          <a:p>
            <a:r>
              <a:rPr kumimoji="1" lang="en-US" altLang="zh-CN" dirty="0" smtClean="0"/>
              <a:t>Early-time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large-scale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instability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problem</a:t>
            </a:r>
          </a:p>
          <a:p>
            <a:r>
              <a:rPr kumimoji="1" lang="en-US" altLang="zh-CN" dirty="0" smtClean="0"/>
              <a:t>Solution: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PPF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IDE</a:t>
            </a:r>
          </a:p>
          <a:p>
            <a:r>
              <a:rPr kumimoji="1" lang="en-US" altLang="zh-CN" dirty="0" smtClean="0"/>
              <a:t>Exploration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whole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parameter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space</a:t>
            </a:r>
          </a:p>
          <a:p>
            <a:r>
              <a:rPr kumimoji="1" lang="en-US" altLang="zh-CN" dirty="0" smtClean="0"/>
              <a:t>Tests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l-GR" altLang="zh-CN" dirty="0"/>
              <a:t>IΛCDM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7262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/>
              <a:t>Why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IDE?</a:t>
            </a:r>
            <a:endParaRPr kumimoji="1" lang="zh-CN" altLang="en-US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457200" y="1334818"/>
            <a:ext cx="8331347" cy="439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kumimoji="1" lang="en-US" altLang="zh-CN" sz="2400" b="1" dirty="0" smtClean="0"/>
              <a:t>A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better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question: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Why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not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consider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IDE?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-----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Actually,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no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interaction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between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DE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and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DM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is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a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specific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assumption.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kumimoji="1" lang="en-US" altLang="zh-CN" sz="2400" b="1" dirty="0" smtClean="0"/>
              <a:t>Some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advantages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in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theoretical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aspect,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e.g.,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alleviating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the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coincidence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problem.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But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this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is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secondary.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kumimoji="1" lang="en-US" altLang="zh-CN" sz="2400" b="1" dirty="0" smtClean="0"/>
              <a:t>More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important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issue: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How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to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detect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this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“fifth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force”,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or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falsify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it.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kumimoji="1" lang="en-US" altLang="zh-CN" sz="2400" b="1" dirty="0" smtClean="0"/>
              <a:t>Current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data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favor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a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6-parameter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base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ΛCDM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model.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But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this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model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must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need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extension.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From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the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perspective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of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DE,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the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simplest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one-parameter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extension:</a:t>
            </a:r>
            <a:r>
              <a:rPr kumimoji="1" lang="zh-CN" altLang="en-US" sz="2400" b="1" dirty="0" smtClean="0"/>
              <a:t>  </a:t>
            </a:r>
            <a:r>
              <a:rPr kumimoji="1" lang="en-US" altLang="zh-CN" sz="2400" b="1" dirty="0" smtClean="0"/>
              <a:t>(1)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err="1" smtClean="0"/>
              <a:t>wCDM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(2)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IΛCDM.</a:t>
            </a:r>
            <a:endParaRPr kumimoji="1"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88416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1020"/>
            <a:ext cx="8229600" cy="1143000"/>
          </a:xfrm>
        </p:spPr>
        <p:txBody>
          <a:bodyPr/>
          <a:lstStyle/>
          <a:p>
            <a:r>
              <a:rPr kumimoji="1" lang="en-US" altLang="zh-CN" b="1" dirty="0" smtClean="0"/>
              <a:t>How to consider IDE?</a:t>
            </a:r>
            <a:endParaRPr kumimoji="1" lang="zh-CN" altLang="en-US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457200" y="1206473"/>
            <a:ext cx="833134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kumimoji="1" lang="en-US" altLang="zh-CN" sz="2400" b="1" dirty="0"/>
              <a:t>L</a:t>
            </a:r>
            <a:r>
              <a:rPr kumimoji="1" lang="en-US" altLang="zh-CN" sz="2400" b="1" dirty="0" smtClean="0"/>
              <a:t>ack micro-physical mechanism, so can only consider it from phenomenological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perspective.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kumimoji="1" lang="en-US" altLang="zh-CN" sz="2400" b="1" dirty="0" smtClean="0"/>
              <a:t>Usual</a:t>
            </a:r>
            <a:r>
              <a:rPr kumimoji="1" lang="zh-CN" altLang="en-US" sz="2400" b="1" dirty="0" smtClean="0"/>
              <a:t>: </a:t>
            </a:r>
            <a:r>
              <a:rPr kumimoji="1" lang="en-US" altLang="zh-CN" sz="2400" b="1" dirty="0"/>
              <a:t>A</a:t>
            </a:r>
            <a:r>
              <a:rPr kumimoji="1" lang="en-US" altLang="zh-CN" sz="2400" b="1" dirty="0" smtClean="0"/>
              <a:t>ssume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a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form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for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the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energy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density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transfer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rate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Q.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In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a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perturbed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universe,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there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is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also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a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momentum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density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transfer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rate.</a:t>
            </a:r>
            <a:r>
              <a:rPr kumimoji="1" lang="zh-CN" altLang="en-US" sz="2400" b="1" dirty="0" smtClean="0"/>
              <a:t> </a:t>
            </a:r>
            <a:endParaRPr kumimoji="1" lang="en-US" altLang="zh-CN" sz="2400" b="1" dirty="0" smtClean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kumimoji="1" lang="en-US" altLang="zh-CN" sz="2400" b="1" dirty="0" smtClean="0"/>
              <a:t>Calculate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cosmological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consequences!</a:t>
            </a:r>
            <a:r>
              <a:rPr kumimoji="1" lang="zh-CN" altLang="en-US" sz="2400" b="1" dirty="0" smtClean="0"/>
              <a:t> </a:t>
            </a:r>
            <a:endParaRPr kumimoji="1" lang="zh-CN" altLang="en-US" sz="2400" b="1" dirty="0"/>
          </a:p>
        </p:txBody>
      </p:sp>
      <p:grpSp>
        <p:nvGrpSpPr>
          <p:cNvPr id="12" name="组 11"/>
          <p:cNvGrpSpPr/>
          <p:nvPr/>
        </p:nvGrpSpPr>
        <p:grpSpPr>
          <a:xfrm>
            <a:off x="920267" y="4347234"/>
            <a:ext cx="3911133" cy="1513089"/>
            <a:chOff x="616579" y="4190498"/>
            <a:chExt cx="3911133" cy="151308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6579" y="4190498"/>
              <a:ext cx="3911133" cy="1055144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13556" y="5345528"/>
              <a:ext cx="1803721" cy="358059"/>
            </a:xfrm>
            <a:prstGeom prst="rect">
              <a:avLst/>
            </a:prstGeom>
          </p:spPr>
        </p:pic>
      </p:grpSp>
      <p:grpSp>
        <p:nvGrpSpPr>
          <p:cNvPr id="11" name="组 10"/>
          <p:cNvGrpSpPr/>
          <p:nvPr/>
        </p:nvGrpSpPr>
        <p:grpSpPr>
          <a:xfrm>
            <a:off x="5891890" y="4135557"/>
            <a:ext cx="1872825" cy="2220169"/>
            <a:chOff x="6131158" y="4190498"/>
            <a:chExt cx="1872825" cy="2220169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31158" y="4190498"/>
              <a:ext cx="1083733" cy="385083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31158" y="4820192"/>
              <a:ext cx="962880" cy="36655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31158" y="5368807"/>
              <a:ext cx="1872825" cy="38972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31159" y="5915264"/>
              <a:ext cx="1369016" cy="4954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0831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/>
              <a:t>How to detect the coupling?</a:t>
            </a:r>
            <a:endParaRPr kumimoji="1" lang="zh-CN" altLang="en-US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368107" y="1316414"/>
            <a:ext cx="8567683" cy="362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kumimoji="1" lang="en-US" altLang="zh-CN" sz="2400" b="1" dirty="0" smtClean="0"/>
              <a:t>Impossible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to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directly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detect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such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a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“fifth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force”,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can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only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indirectly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detect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it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(global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fit).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kumimoji="1" lang="en-US" altLang="zh-CN" sz="2400" b="1" dirty="0" smtClean="0"/>
              <a:t>Calculate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how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it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affects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cosmological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evolution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(expansion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history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and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growth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of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structure).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kumimoji="1" lang="en-US" altLang="zh-CN" sz="2400" b="1" dirty="0" smtClean="0"/>
              <a:t>This</a:t>
            </a:r>
            <a:r>
              <a:rPr kumimoji="1" lang="en-US" altLang="zh-CN" sz="2400" b="1" dirty="0" smtClean="0"/>
              <a:t> requires us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to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study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cosmological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perturbations.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DE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is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not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a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pure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background,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so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it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also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has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perturbations.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How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to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consider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the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perturbations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of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DE?---Important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for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understanding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the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nature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of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DE.</a:t>
            </a:r>
            <a:endParaRPr kumimoji="1"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79826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66" y="955240"/>
            <a:ext cx="2691740" cy="1179784"/>
          </a:xfrm>
          <a:prstGeom prst="rect">
            <a:avLst/>
          </a:prstGeom>
          <a:ln w="12700" cmpd="sng">
            <a:solidFill>
              <a:srgbClr val="0000FF"/>
            </a:solidFill>
          </a:ln>
        </p:spPr>
      </p:pic>
      <p:grpSp>
        <p:nvGrpSpPr>
          <p:cNvPr id="8" name="组 7"/>
          <p:cNvGrpSpPr/>
          <p:nvPr/>
        </p:nvGrpSpPr>
        <p:grpSpPr>
          <a:xfrm>
            <a:off x="6792993" y="940243"/>
            <a:ext cx="1975368" cy="828959"/>
            <a:chOff x="6030953" y="827128"/>
            <a:chExt cx="2532893" cy="108899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30953" y="827128"/>
              <a:ext cx="1275964" cy="25083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30953" y="1212333"/>
              <a:ext cx="1579653" cy="300606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30953" y="1611686"/>
              <a:ext cx="2532893" cy="304434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8893" y="900718"/>
            <a:ext cx="2185597" cy="1248912"/>
          </a:xfrm>
          <a:prstGeom prst="rect">
            <a:avLst/>
          </a:prstGeom>
          <a:ln w="12700" cmpd="sng">
            <a:solidFill>
              <a:srgbClr val="0000FF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737" y="2635633"/>
            <a:ext cx="5908311" cy="2287577"/>
          </a:xfrm>
          <a:prstGeom prst="rect">
            <a:avLst/>
          </a:prstGeom>
          <a:ln w="12700" cmpd="sng">
            <a:solidFill>
              <a:srgbClr val="FF00FF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5218" y="4982414"/>
            <a:ext cx="2348292" cy="265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737" y="5584553"/>
            <a:ext cx="6080976" cy="1041080"/>
          </a:xfrm>
          <a:prstGeom prst="rect">
            <a:avLst/>
          </a:prstGeom>
          <a:ln w="12700" cmpd="sng">
            <a:solidFill>
              <a:srgbClr val="FF6600"/>
            </a:solidFill>
          </a:ln>
        </p:spPr>
      </p:pic>
      <p:sp>
        <p:nvSpPr>
          <p:cNvPr id="12" name="文本框 11"/>
          <p:cNvSpPr txBox="1"/>
          <p:nvPr/>
        </p:nvSpPr>
        <p:spPr>
          <a:xfrm>
            <a:off x="326732" y="531386"/>
            <a:ext cx="1969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008000"/>
                </a:solidFill>
              </a:rPr>
              <a:t>metric</a:t>
            </a:r>
            <a:endParaRPr kumimoji="1" lang="zh-CN" altLang="en-US" dirty="0">
              <a:solidFill>
                <a:srgbClr val="008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406234" y="485374"/>
            <a:ext cx="2838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008000"/>
                </a:solidFill>
              </a:rPr>
              <a:t>energy-momentum</a:t>
            </a:r>
            <a:r>
              <a:rPr kumimoji="1" lang="zh-CN" altLang="en-US" dirty="0" smtClean="0">
                <a:solidFill>
                  <a:srgbClr val="008000"/>
                </a:solidFill>
              </a:rPr>
              <a:t> </a:t>
            </a:r>
            <a:r>
              <a:rPr kumimoji="1" lang="en-US" altLang="zh-CN" dirty="0" smtClean="0">
                <a:solidFill>
                  <a:srgbClr val="008000"/>
                </a:solidFill>
              </a:rPr>
              <a:t>tensor</a:t>
            </a:r>
            <a:endParaRPr kumimoji="1" lang="zh-CN" altLang="en-US" dirty="0">
              <a:solidFill>
                <a:srgbClr val="008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26732" y="2263751"/>
            <a:ext cx="3565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008000"/>
                </a:solidFill>
              </a:rPr>
              <a:t>Einstein</a:t>
            </a:r>
            <a:r>
              <a:rPr kumimoji="1" lang="zh-CN" altLang="en-US" dirty="0" smtClean="0">
                <a:solidFill>
                  <a:srgbClr val="008000"/>
                </a:solidFill>
              </a:rPr>
              <a:t> </a:t>
            </a:r>
            <a:r>
              <a:rPr kumimoji="1" lang="en-US" altLang="zh-CN" dirty="0" err="1" smtClean="0">
                <a:solidFill>
                  <a:srgbClr val="008000"/>
                </a:solidFill>
              </a:rPr>
              <a:t>eqs</a:t>
            </a:r>
            <a:endParaRPr kumimoji="1" lang="zh-CN" altLang="en-US" dirty="0">
              <a:solidFill>
                <a:srgbClr val="008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77384" y="5192846"/>
            <a:ext cx="428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008000"/>
                </a:solidFill>
              </a:rPr>
              <a:t>continuity</a:t>
            </a:r>
            <a:r>
              <a:rPr kumimoji="1" lang="zh-CN" altLang="en-US" dirty="0" smtClean="0">
                <a:solidFill>
                  <a:srgbClr val="008000"/>
                </a:solidFill>
              </a:rPr>
              <a:t> </a:t>
            </a:r>
            <a:r>
              <a:rPr kumimoji="1" lang="en-US" altLang="zh-CN" dirty="0" smtClean="0">
                <a:solidFill>
                  <a:srgbClr val="008000"/>
                </a:solidFill>
              </a:rPr>
              <a:t>and</a:t>
            </a:r>
            <a:r>
              <a:rPr kumimoji="1" lang="zh-CN" altLang="en-US" dirty="0" smtClean="0">
                <a:solidFill>
                  <a:srgbClr val="008000"/>
                </a:solidFill>
              </a:rPr>
              <a:t> </a:t>
            </a:r>
            <a:r>
              <a:rPr kumimoji="1" lang="en-US" altLang="zh-CN" dirty="0" err="1" smtClean="0">
                <a:solidFill>
                  <a:srgbClr val="008000"/>
                </a:solidFill>
              </a:rPr>
              <a:t>Navier</a:t>
            </a:r>
            <a:r>
              <a:rPr kumimoji="1" lang="en-US" altLang="zh-CN" dirty="0" smtClean="0">
                <a:solidFill>
                  <a:srgbClr val="008000"/>
                </a:solidFill>
              </a:rPr>
              <a:t>-Stokes</a:t>
            </a:r>
            <a:r>
              <a:rPr kumimoji="1" lang="zh-CN" altLang="en-US" dirty="0" smtClean="0">
                <a:solidFill>
                  <a:srgbClr val="008000"/>
                </a:solidFill>
              </a:rPr>
              <a:t> </a:t>
            </a:r>
            <a:r>
              <a:rPr kumimoji="1" lang="en-US" altLang="zh-CN" dirty="0" err="1" smtClean="0">
                <a:solidFill>
                  <a:srgbClr val="008000"/>
                </a:solidFill>
              </a:rPr>
              <a:t>eqs</a:t>
            </a:r>
            <a:endParaRPr kumimoji="1" lang="zh-CN" altLang="en-US" dirty="0">
              <a:solidFill>
                <a:srgbClr val="008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30143" y="69721"/>
            <a:ext cx="8641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b="1" dirty="0" smtClean="0">
                <a:solidFill>
                  <a:srgbClr val="0000FF"/>
                </a:solidFill>
              </a:rPr>
              <a:t>Calculate</a:t>
            </a:r>
            <a:r>
              <a:rPr kumimoji="1" lang="zh-CN" altLang="en-US" sz="2400" b="1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sz="2400" b="1" dirty="0" smtClean="0">
                <a:solidFill>
                  <a:srgbClr val="0000FF"/>
                </a:solidFill>
              </a:rPr>
              <a:t>the</a:t>
            </a:r>
            <a:r>
              <a:rPr kumimoji="1" lang="zh-CN" altLang="en-US" sz="2400" b="1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sz="2400" b="1" dirty="0" smtClean="0">
                <a:solidFill>
                  <a:srgbClr val="0000FF"/>
                </a:solidFill>
              </a:rPr>
              <a:t>perturbation</a:t>
            </a:r>
            <a:r>
              <a:rPr kumimoji="1" lang="zh-CN" altLang="en-US" sz="2400" b="1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sz="2400" b="1" dirty="0" smtClean="0">
                <a:solidFill>
                  <a:srgbClr val="0000FF"/>
                </a:solidFill>
              </a:rPr>
              <a:t>evolutions</a:t>
            </a:r>
            <a:endParaRPr kumimoji="1" lang="zh-CN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022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036" y="2569164"/>
            <a:ext cx="724707" cy="566908"/>
          </a:xfrm>
          <a:prstGeom prst="rect">
            <a:avLst/>
          </a:prstGeom>
        </p:spPr>
      </p:pic>
      <p:grpSp>
        <p:nvGrpSpPr>
          <p:cNvPr id="10" name="组 9"/>
          <p:cNvGrpSpPr/>
          <p:nvPr/>
        </p:nvGrpSpPr>
        <p:grpSpPr>
          <a:xfrm>
            <a:off x="3669027" y="2434391"/>
            <a:ext cx="1490977" cy="881450"/>
            <a:chOff x="3594100" y="2067266"/>
            <a:chExt cx="1490977" cy="88145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94100" y="2067266"/>
              <a:ext cx="1036638" cy="58991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69027" y="2657176"/>
              <a:ext cx="1416050" cy="291540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6036" y="3600479"/>
            <a:ext cx="2274889" cy="1388709"/>
          </a:xfrm>
          <a:prstGeom prst="rect">
            <a:avLst/>
          </a:prstGeom>
          <a:ln>
            <a:solidFill>
              <a:srgbClr val="3366FF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6975" y="4335005"/>
            <a:ext cx="1156014" cy="4989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6138" y="5324505"/>
            <a:ext cx="3614738" cy="578851"/>
          </a:xfrm>
          <a:prstGeom prst="rect">
            <a:avLst/>
          </a:prstGeom>
          <a:ln w="19050" cmpd="sng">
            <a:solidFill>
              <a:srgbClr val="008000"/>
            </a:solidFill>
          </a:ln>
        </p:spPr>
      </p:pic>
      <p:sp>
        <p:nvSpPr>
          <p:cNvPr id="9" name="文本框 8"/>
          <p:cNvSpPr txBox="1"/>
          <p:nvPr/>
        </p:nvSpPr>
        <p:spPr>
          <a:xfrm>
            <a:off x="460375" y="309100"/>
            <a:ext cx="8151813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kumimoji="1" lang="en-US" altLang="zh-CN" b="1" dirty="0" smtClean="0"/>
              <a:t>3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variables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(</a:t>
            </a:r>
            <a:r>
              <a:rPr kumimoji="1" lang="en-US" altLang="zh-CN" b="1" dirty="0" err="1" smtClean="0"/>
              <a:t>δρ</a:t>
            </a:r>
            <a:r>
              <a:rPr kumimoji="1" lang="en-US" altLang="zh-CN" b="1" dirty="0" smtClean="0"/>
              <a:t>,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v,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err="1" smtClean="0"/>
              <a:t>δp</a:t>
            </a:r>
            <a:r>
              <a:rPr kumimoji="1" lang="en-US" altLang="zh-CN" b="1" dirty="0" smtClean="0"/>
              <a:t>),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2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equations.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kumimoji="1" lang="en-US" altLang="zh-CN" b="1" dirty="0"/>
              <a:t>N</a:t>
            </a:r>
            <a:r>
              <a:rPr kumimoji="1" lang="en-US" altLang="zh-CN" b="1" dirty="0" smtClean="0"/>
              <a:t>eeds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an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additional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equation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to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relate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pressure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and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density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perturbations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to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complete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the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err="1" smtClean="0"/>
              <a:t>eqs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system.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That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is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an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equation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for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sound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speed.</a:t>
            </a:r>
            <a:r>
              <a:rPr kumimoji="1" lang="zh-CN" altLang="en-US" b="1" dirty="0" smtClean="0"/>
              <a:t> </a:t>
            </a:r>
            <a:endParaRPr kumimoji="1" lang="en-US" altLang="zh-CN" b="1" dirty="0" smtClean="0"/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kumimoji="1" lang="en-US" altLang="zh-CN" b="1" dirty="0" smtClean="0"/>
              <a:t>For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DE,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adiabatic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sound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speed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is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not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physical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(c</a:t>
            </a:r>
            <a:r>
              <a:rPr kumimoji="1" lang="en-US" altLang="zh-CN" b="1" baseline="-25000" dirty="0" smtClean="0"/>
              <a:t>a</a:t>
            </a:r>
            <a:r>
              <a:rPr kumimoji="1" lang="en-US" altLang="zh-CN" b="1" baseline="30000" dirty="0" smtClean="0"/>
              <a:t>2</a:t>
            </a:r>
            <a:r>
              <a:rPr kumimoji="1" lang="en-US" altLang="zh-CN" b="1" dirty="0" smtClean="0"/>
              <a:t>&lt;0).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kumimoji="1" lang="en-US" altLang="zh-CN" b="1" dirty="0" smtClean="0"/>
              <a:t>One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has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to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impose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by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hand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a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physical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sound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speed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for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DE,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and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view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DE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as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a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err="1" smtClean="0"/>
              <a:t>nonadiabatic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fluid.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211359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38" y="1274763"/>
            <a:ext cx="2974975" cy="67015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38" y="2024291"/>
            <a:ext cx="5492750" cy="5294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7475" y="2620962"/>
            <a:ext cx="3541713" cy="33171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3181" y="4724601"/>
            <a:ext cx="2227263" cy="417191"/>
          </a:xfrm>
          <a:prstGeom prst="rect">
            <a:avLst/>
          </a:prstGeom>
          <a:ln w="12700" cmpd="sng">
            <a:solidFill>
              <a:srgbClr val="FF00FF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3181" y="5272705"/>
            <a:ext cx="5151437" cy="44291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2738" y="5946775"/>
            <a:ext cx="2282825" cy="36421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6750" y="5946775"/>
            <a:ext cx="2587625" cy="33925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5438" y="4635500"/>
            <a:ext cx="2079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3366FF"/>
                </a:solidFill>
              </a:rPr>
              <a:t>a</a:t>
            </a:r>
            <a:r>
              <a:rPr kumimoji="1" lang="zh-CN" altLang="en-US" dirty="0" smtClean="0">
                <a:solidFill>
                  <a:srgbClr val="3366FF"/>
                </a:solidFill>
              </a:rPr>
              <a:t> </a:t>
            </a:r>
            <a:r>
              <a:rPr kumimoji="1" lang="en-US" altLang="zh-CN" dirty="0" smtClean="0">
                <a:solidFill>
                  <a:srgbClr val="3366FF"/>
                </a:solidFill>
              </a:rPr>
              <a:t>covariant</a:t>
            </a:r>
            <a:r>
              <a:rPr kumimoji="1" lang="zh-CN" altLang="en-US" dirty="0" smtClean="0">
                <a:solidFill>
                  <a:srgbClr val="3366FF"/>
                </a:solidFill>
              </a:rPr>
              <a:t> </a:t>
            </a:r>
            <a:r>
              <a:rPr kumimoji="1" lang="en-US" altLang="zh-CN" dirty="0" smtClean="0">
                <a:solidFill>
                  <a:srgbClr val="3366FF"/>
                </a:solidFill>
              </a:rPr>
              <a:t>model:</a:t>
            </a:r>
            <a:endParaRPr kumimoji="1" lang="zh-CN" altLang="en-US" dirty="0">
              <a:solidFill>
                <a:srgbClr val="3366FF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73075" y="317500"/>
            <a:ext cx="80073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b="1" dirty="0" smtClean="0">
                <a:solidFill>
                  <a:srgbClr val="0000FF"/>
                </a:solidFill>
              </a:rPr>
              <a:t>Interacting</a:t>
            </a:r>
            <a:r>
              <a:rPr kumimoji="1" lang="zh-CN" altLang="en-US" sz="3200" b="1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sz="3200" b="1" dirty="0" smtClean="0">
                <a:solidFill>
                  <a:srgbClr val="0000FF"/>
                </a:solidFill>
              </a:rPr>
              <a:t>dark</a:t>
            </a:r>
            <a:r>
              <a:rPr kumimoji="1" lang="zh-CN" altLang="en-US" sz="3200" b="1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sz="3200" b="1" dirty="0" smtClean="0">
                <a:solidFill>
                  <a:srgbClr val="0000FF"/>
                </a:solidFill>
              </a:rPr>
              <a:t>energy</a:t>
            </a:r>
            <a:r>
              <a:rPr kumimoji="1" lang="zh-CN" altLang="en-US" sz="3200" b="1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sz="3200" b="1" dirty="0" smtClean="0">
                <a:solidFill>
                  <a:srgbClr val="0000FF"/>
                </a:solidFill>
              </a:rPr>
              <a:t>model</a:t>
            </a:r>
            <a:endParaRPr kumimoji="1" lang="zh-CN" altLang="en-US" sz="3200" b="1" dirty="0">
              <a:solidFill>
                <a:srgbClr val="0000FF"/>
              </a:solidFill>
            </a:endParaRPr>
          </a:p>
        </p:txBody>
      </p:sp>
      <p:grpSp>
        <p:nvGrpSpPr>
          <p:cNvPr id="14" name="组 13"/>
          <p:cNvGrpSpPr/>
          <p:nvPr/>
        </p:nvGrpSpPr>
        <p:grpSpPr>
          <a:xfrm>
            <a:off x="570505" y="3124198"/>
            <a:ext cx="8294688" cy="1344612"/>
            <a:chOff x="666750" y="3148012"/>
            <a:chExt cx="8294688" cy="134461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25500" y="3163888"/>
              <a:ext cx="6764096" cy="447675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5500" y="3798887"/>
              <a:ext cx="8039693" cy="638175"/>
            </a:xfrm>
            <a:prstGeom prst="rect">
              <a:avLst/>
            </a:prstGeom>
          </p:spPr>
        </p:pic>
        <p:sp>
          <p:nvSpPr>
            <p:cNvPr id="7" name="圆角矩形 6"/>
            <p:cNvSpPr/>
            <p:nvPr/>
          </p:nvSpPr>
          <p:spPr>
            <a:xfrm>
              <a:off x="666750" y="3148012"/>
              <a:ext cx="8294688" cy="1344612"/>
            </a:xfrm>
            <a:prstGeom prst="roundRect">
              <a:avLst/>
            </a:prstGeom>
            <a:noFill/>
            <a:ln w="1905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4335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2" y="1275361"/>
            <a:ext cx="4699000" cy="1947474"/>
          </a:xfrm>
          <a:prstGeom prst="rect">
            <a:avLst/>
          </a:prstGeom>
          <a:ln w="19050" cmpd="sng">
            <a:solidFill>
              <a:srgbClr val="FF00FF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12" y="3852877"/>
            <a:ext cx="4611687" cy="2251560"/>
          </a:xfrm>
          <a:prstGeom prst="rect">
            <a:avLst/>
          </a:prstGeom>
          <a:ln w="19050" cmpd="sng">
            <a:solidFill>
              <a:srgbClr val="FF6666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6223541"/>
            <a:ext cx="2084388" cy="332848"/>
          </a:xfrm>
          <a:prstGeom prst="rect">
            <a:avLst/>
          </a:prstGeom>
        </p:spPr>
      </p:pic>
      <p:pic>
        <p:nvPicPr>
          <p:cNvPr id="8" name="图片 7" descr="无标题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91973"/>
            <a:ext cx="2407920" cy="3712464"/>
          </a:xfrm>
          <a:prstGeom prst="rect">
            <a:avLst/>
          </a:prstGeom>
          <a:ln w="19050" cmpd="sng">
            <a:solidFill>
              <a:srgbClr val="FF6666"/>
            </a:solidFill>
          </a:ln>
        </p:spPr>
      </p:pic>
      <p:sp>
        <p:nvSpPr>
          <p:cNvPr id="9" name="文本框 8"/>
          <p:cNvSpPr txBox="1"/>
          <p:nvPr/>
        </p:nvSpPr>
        <p:spPr>
          <a:xfrm>
            <a:off x="492124" y="474646"/>
            <a:ext cx="372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smtClean="0">
                <a:solidFill>
                  <a:srgbClr val="008000"/>
                </a:solidFill>
              </a:rPr>
              <a:t>Newtonian</a:t>
            </a:r>
            <a:r>
              <a:rPr kumimoji="1" lang="zh-CN" altLang="en-US" sz="2000" b="1" dirty="0" smtClean="0">
                <a:solidFill>
                  <a:srgbClr val="008000"/>
                </a:solidFill>
              </a:rPr>
              <a:t> </a:t>
            </a:r>
            <a:r>
              <a:rPr kumimoji="1" lang="en-US" altLang="zh-CN" sz="2000" b="1" dirty="0" smtClean="0">
                <a:solidFill>
                  <a:srgbClr val="008000"/>
                </a:solidFill>
              </a:rPr>
              <a:t>gauge</a:t>
            </a:r>
            <a:endParaRPr kumimoji="1" lang="zh-CN" altLang="en-US" sz="2000" b="1" dirty="0">
              <a:solidFill>
                <a:srgbClr val="008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2124" y="850616"/>
            <a:ext cx="391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3366FF"/>
                </a:solidFill>
              </a:rPr>
              <a:t>Einstein</a:t>
            </a:r>
            <a:r>
              <a:rPr kumimoji="1" lang="zh-CN" altLang="en-US" dirty="0" smtClean="0">
                <a:solidFill>
                  <a:srgbClr val="3366FF"/>
                </a:solidFill>
              </a:rPr>
              <a:t> </a:t>
            </a:r>
            <a:r>
              <a:rPr kumimoji="1" lang="en-US" altLang="zh-CN" dirty="0" err="1" smtClean="0">
                <a:solidFill>
                  <a:srgbClr val="3366FF"/>
                </a:solidFill>
              </a:rPr>
              <a:t>eqs</a:t>
            </a:r>
            <a:r>
              <a:rPr kumimoji="1" lang="en-US" altLang="zh-CN" dirty="0" smtClean="0">
                <a:solidFill>
                  <a:srgbClr val="3366FF"/>
                </a:solidFill>
              </a:rPr>
              <a:t>:</a:t>
            </a:r>
            <a:endParaRPr kumimoji="1" lang="zh-CN" altLang="en-US" dirty="0">
              <a:solidFill>
                <a:srgbClr val="3366FF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3562" y="3419014"/>
            <a:ext cx="26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008080"/>
                </a:solidFill>
              </a:rPr>
              <a:t>DE</a:t>
            </a:r>
            <a:r>
              <a:rPr kumimoji="1" lang="zh-CN" altLang="en-US" dirty="0" smtClean="0">
                <a:solidFill>
                  <a:srgbClr val="008080"/>
                </a:solidFill>
              </a:rPr>
              <a:t> </a:t>
            </a:r>
            <a:r>
              <a:rPr kumimoji="1" lang="en-US" altLang="zh-CN" dirty="0" smtClean="0">
                <a:solidFill>
                  <a:srgbClr val="008080"/>
                </a:solidFill>
              </a:rPr>
              <a:t>&amp;</a:t>
            </a:r>
            <a:r>
              <a:rPr kumimoji="1" lang="zh-CN" altLang="en-US" dirty="0" smtClean="0">
                <a:solidFill>
                  <a:srgbClr val="008080"/>
                </a:solidFill>
              </a:rPr>
              <a:t> </a:t>
            </a:r>
            <a:r>
              <a:rPr kumimoji="1" lang="en-US" altLang="zh-CN" dirty="0" smtClean="0">
                <a:solidFill>
                  <a:srgbClr val="008080"/>
                </a:solidFill>
              </a:rPr>
              <a:t>DM</a:t>
            </a:r>
            <a:endParaRPr kumimoji="1" lang="zh-CN" altLang="en-US" dirty="0">
              <a:solidFill>
                <a:srgbClr val="00808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946774" y="1914580"/>
            <a:ext cx="26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008080"/>
                </a:solidFill>
              </a:rPr>
              <a:t>photon,</a:t>
            </a:r>
            <a:r>
              <a:rPr kumimoji="1" lang="zh-CN" altLang="en-US" dirty="0" smtClean="0">
                <a:solidFill>
                  <a:srgbClr val="008080"/>
                </a:solidFill>
              </a:rPr>
              <a:t> </a:t>
            </a:r>
            <a:r>
              <a:rPr kumimoji="1" lang="en-US" altLang="zh-CN" dirty="0" smtClean="0">
                <a:solidFill>
                  <a:srgbClr val="008080"/>
                </a:solidFill>
              </a:rPr>
              <a:t>baryon,</a:t>
            </a:r>
            <a:r>
              <a:rPr kumimoji="1" lang="zh-CN" altLang="en-US" dirty="0" smtClean="0">
                <a:solidFill>
                  <a:srgbClr val="008080"/>
                </a:solidFill>
              </a:rPr>
              <a:t> </a:t>
            </a:r>
            <a:r>
              <a:rPr kumimoji="1" lang="en-US" altLang="zh-CN" dirty="0" smtClean="0">
                <a:solidFill>
                  <a:srgbClr val="008080"/>
                </a:solidFill>
              </a:rPr>
              <a:t>neutrino</a:t>
            </a:r>
            <a:endParaRPr kumimoji="1" lang="zh-CN" altLang="en-US" dirty="0">
              <a:solidFill>
                <a:srgbClr val="008080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2399" y="1089363"/>
            <a:ext cx="911226" cy="367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3663" y="1490816"/>
            <a:ext cx="1470025" cy="349378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946774" y="674701"/>
            <a:ext cx="2233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early</a:t>
            </a:r>
            <a:r>
              <a:rPr kumimoji="1"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kumimoji="1"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times:</a:t>
            </a:r>
            <a:endParaRPr kumimoji="1" lang="zh-CN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08905" y="127001"/>
            <a:ext cx="5834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b="1" dirty="0" smtClean="0">
                <a:solidFill>
                  <a:srgbClr val="3366FF"/>
                </a:solidFill>
              </a:rPr>
              <a:t>A</a:t>
            </a:r>
            <a:r>
              <a:rPr kumimoji="1" lang="zh-CN" altLang="en-US" sz="2400" b="1" dirty="0" smtClean="0">
                <a:solidFill>
                  <a:srgbClr val="3366FF"/>
                </a:solidFill>
              </a:rPr>
              <a:t> </a:t>
            </a:r>
            <a:r>
              <a:rPr kumimoji="1" lang="en-US" altLang="zh-CN" sz="2400" b="1" dirty="0" smtClean="0">
                <a:solidFill>
                  <a:srgbClr val="3366FF"/>
                </a:solidFill>
              </a:rPr>
              <a:t>concrete</a:t>
            </a:r>
            <a:r>
              <a:rPr kumimoji="1" lang="zh-CN" altLang="en-US" sz="2400" b="1" dirty="0" smtClean="0">
                <a:solidFill>
                  <a:srgbClr val="3366FF"/>
                </a:solidFill>
              </a:rPr>
              <a:t> </a:t>
            </a:r>
            <a:r>
              <a:rPr kumimoji="1" lang="en-US" altLang="zh-CN" sz="2400" b="1" dirty="0" smtClean="0">
                <a:solidFill>
                  <a:srgbClr val="3366FF"/>
                </a:solidFill>
              </a:rPr>
              <a:t>example</a:t>
            </a:r>
            <a:endParaRPr kumimoji="1" lang="zh-CN" altLang="en-US" sz="2400" b="1" dirty="0">
              <a:solidFill>
                <a:srgbClr val="3366FF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2651" y="515398"/>
            <a:ext cx="1620197" cy="303481"/>
          </a:xfrm>
          <a:prstGeom prst="rect">
            <a:avLst/>
          </a:prstGeom>
          <a:ln w="12700" cmpd="sng">
            <a:noFill/>
          </a:ln>
        </p:spPr>
      </p:pic>
    </p:spTree>
    <p:extLst>
      <p:ext uri="{BB962C8B-B14F-4D97-AF65-F5344CB8AC3E}">
        <p14:creationId xmlns:p14="http://schemas.microsoft.com/office/powerpoint/2010/main" val="2993506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813</Words>
  <Application>Microsoft Macintosh PowerPoint</Application>
  <PresentationFormat>全屏显示(4:3)</PresentationFormat>
  <Paragraphs>74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</vt:lpstr>
      <vt:lpstr>Parameterized post-Friedmann framework for interacting dark energy</vt:lpstr>
      <vt:lpstr>Contents</vt:lpstr>
      <vt:lpstr>Why IDE?</vt:lpstr>
      <vt:lpstr>How to consider IDE?</vt:lpstr>
      <vt:lpstr>How to detect the coupling?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Early-time large-scale instability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</vt:lpstr>
    </vt:vector>
  </TitlesOfParts>
  <Company>Neu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Parameterized post-Friedmann framework for interacting dark energy</dc:title>
  <dc:creator>Xin Zhang</dc:creator>
  <cp:lastModifiedBy>Xin Zhang</cp:lastModifiedBy>
  <cp:revision>69</cp:revision>
  <dcterms:created xsi:type="dcterms:W3CDTF">2016-12-20T02:19:42Z</dcterms:created>
  <dcterms:modified xsi:type="dcterms:W3CDTF">2016-12-29T14:16:22Z</dcterms:modified>
</cp:coreProperties>
</file>